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80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7" r:id="rId16"/>
    <p:sldId id="281" r:id="rId17"/>
    <p:sldId id="282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6F4CAE4-032F-4ED0-B564-97E00B29B72F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B53F95D-B5EB-4026-BAAA-B05FEA3A58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CAE4-032F-4ED0-B564-97E00B29B72F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F95D-B5EB-4026-BAAA-B05FEA3A5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CAE4-032F-4ED0-B564-97E00B29B72F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F95D-B5EB-4026-BAAA-B05FEA3A5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CAE4-032F-4ED0-B564-97E00B29B72F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F95D-B5EB-4026-BAAA-B05FEA3A5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CAE4-032F-4ED0-B564-97E00B29B72F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F95D-B5EB-4026-BAAA-B05FEA3A5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CAE4-032F-4ED0-B564-97E00B29B72F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F95D-B5EB-4026-BAAA-B05FEA3A58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CAE4-032F-4ED0-B564-97E00B29B72F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F95D-B5EB-4026-BAAA-B05FEA3A5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CAE4-032F-4ED0-B564-97E00B29B72F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F95D-B5EB-4026-BAAA-B05FEA3A5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CAE4-032F-4ED0-B564-97E00B29B72F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F95D-B5EB-4026-BAAA-B05FEA3A5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CAE4-032F-4ED0-B564-97E00B29B72F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F95D-B5EB-4026-BAAA-B05FEA3A58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CAE4-032F-4ED0-B564-97E00B29B72F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F95D-B5EB-4026-BAAA-B05FEA3A5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6F4CAE4-032F-4ED0-B564-97E00B29B72F}" type="datetimeFigureOut">
              <a:rPr lang="ru-RU" smtClean="0"/>
              <a:pPr/>
              <a:t>07.05.2015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B53F95D-B5EB-4026-BAAA-B05FEA3A5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emoe.k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0"/>
            <a:ext cx="7848872" cy="324036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vantGardeGothicCTT"/>
              </a:rPr>
              <a:t>Введение электронного документооборота в образовательных учреждениях Кыргызстана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vantGardeGothicCT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501008"/>
            <a:ext cx="4032448" cy="2592288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5800" b="1" dirty="0" smtClean="0"/>
              <a:t>Бишкек – 2015</a:t>
            </a:r>
          </a:p>
          <a:p>
            <a:r>
              <a:rPr lang="ru-RU" sz="5800" b="1" dirty="0" smtClean="0">
                <a:latin typeface="AvantGardeGothicCTT"/>
              </a:rPr>
              <a:t>Компания</a:t>
            </a:r>
            <a:r>
              <a:rPr lang="ru-RU" sz="5800" b="1" dirty="0" smtClean="0"/>
              <a:t> «</a:t>
            </a:r>
            <a:r>
              <a:rPr lang="en-US" sz="5800" b="1" dirty="0" smtClean="0"/>
              <a:t>ELECTROLAB</a:t>
            </a:r>
            <a:r>
              <a:rPr lang="ru-RU" sz="5800" b="1" dirty="0" smtClean="0"/>
              <a:t>»</a:t>
            </a:r>
            <a:endParaRPr lang="ru-RU" sz="5800" b="1" dirty="0"/>
          </a:p>
        </p:txBody>
      </p:sp>
      <p:pic>
        <p:nvPicPr>
          <p:cNvPr id="5" name="Picture 2" descr="F:\Ekectrolab\Проекты Electrolab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573016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94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7636" y="265212"/>
            <a:ext cx="7024744" cy="100354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3"/>
                </a:solidFill>
                <a:latin typeface="AvantGardeGothicCTTman"/>
                <a:cs typeface="Times New Roman" pitchFamily="18" charset="0"/>
              </a:rPr>
              <a:t>Компонент «Электронный архив» </a:t>
            </a:r>
            <a:endParaRPr lang="ru-RU" sz="3200" dirty="0">
              <a:solidFill>
                <a:schemeClr val="accent3"/>
              </a:solidFill>
              <a:latin typeface="AvantGardeGothicCTTman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376772"/>
            <a:ext cx="6912884" cy="4788532"/>
          </a:xfrm>
        </p:spPr>
        <p:txBody>
          <a:bodyPr>
            <a:normAutofit fontScale="70000" lnSpcReduction="20000"/>
          </a:bodyPr>
          <a:lstStyle/>
          <a:p>
            <a:pPr marL="68580" lvl="0" indent="0">
              <a:buNone/>
            </a:pPr>
            <a:r>
              <a:rPr lang="ru-RU" sz="3100" dirty="0" smtClean="0">
                <a:latin typeface="AvantGardeGothicCTTman"/>
                <a:cs typeface="Times New Roman" pitchFamily="18" charset="0"/>
              </a:rPr>
              <a:t>Позволяет </a:t>
            </a:r>
            <a:r>
              <a:rPr lang="ru-RU" sz="3100" dirty="0">
                <a:latin typeface="AvantGardeGothicCTTman"/>
                <a:cs typeface="Times New Roman" pitchFamily="18" charset="0"/>
              </a:rPr>
              <a:t>перевести весь архив, бухгалтерию, трудовые книжки и т д на электронные носители. </a:t>
            </a:r>
            <a:r>
              <a:rPr lang="ru-RU" sz="3100" dirty="0">
                <a:solidFill>
                  <a:srgbClr val="0070C0"/>
                </a:solidFill>
                <a:latin typeface="AvantGardeGothicCTTman"/>
                <a:cs typeface="Times New Roman" pitchFamily="18" charset="0"/>
              </a:rPr>
              <a:t>Первичный этап </a:t>
            </a:r>
            <a:r>
              <a:rPr lang="ru-RU" sz="3100" dirty="0">
                <a:latin typeface="AvantGardeGothicCTTman"/>
                <a:cs typeface="Times New Roman" pitchFamily="18" charset="0"/>
              </a:rPr>
              <a:t>– это сканирование документов и заполнение всех </a:t>
            </a:r>
            <a:r>
              <a:rPr lang="ru-RU" sz="3100" dirty="0" smtClean="0">
                <a:latin typeface="AvantGardeGothicCTTman"/>
                <a:cs typeface="Times New Roman" pitchFamily="18" charset="0"/>
              </a:rPr>
              <a:t>данных </a:t>
            </a:r>
            <a:r>
              <a:rPr lang="ru-RU" sz="3100" dirty="0">
                <a:latin typeface="AvantGardeGothicCTTman"/>
                <a:cs typeface="Times New Roman" pitchFamily="18" charset="0"/>
              </a:rPr>
              <a:t>для быстрого поиска нужных документов. </a:t>
            </a:r>
            <a:endParaRPr lang="ru-RU" sz="3100" dirty="0" smtClean="0">
              <a:latin typeface="AvantGardeGothicCTTman"/>
              <a:cs typeface="Times New Roman" pitchFamily="18" charset="0"/>
            </a:endParaRPr>
          </a:p>
          <a:p>
            <a:pPr marL="68580" lvl="0" indent="0">
              <a:buNone/>
            </a:pPr>
            <a:r>
              <a:rPr lang="ru-RU" sz="3100" dirty="0" smtClean="0">
                <a:solidFill>
                  <a:srgbClr val="0070C0"/>
                </a:solidFill>
                <a:latin typeface="AvantGardeGothicCTTman"/>
                <a:cs typeface="Times New Roman" pitchFamily="18" charset="0"/>
              </a:rPr>
              <a:t>На </a:t>
            </a:r>
            <a:r>
              <a:rPr lang="ru-RU" sz="3100" dirty="0">
                <a:solidFill>
                  <a:srgbClr val="0070C0"/>
                </a:solidFill>
                <a:latin typeface="AvantGardeGothicCTTman"/>
                <a:cs typeface="Times New Roman" pitchFamily="18" charset="0"/>
              </a:rPr>
              <a:t>первом этапе</a:t>
            </a:r>
            <a:r>
              <a:rPr lang="ru-RU" sz="3100" dirty="0">
                <a:latin typeface="AvantGardeGothicCTTman"/>
                <a:cs typeface="Times New Roman" pitchFamily="18" charset="0"/>
              </a:rPr>
              <a:t>, электронный и бумажный документооборот осуществляется совместно, так как нормативно правовая база перевода данной документации (трудовые книжки, бухгалтерия и т д) на электронную основу только </a:t>
            </a:r>
            <a:r>
              <a:rPr lang="ru-RU" sz="3100" dirty="0" smtClean="0">
                <a:latin typeface="AvantGardeGothicCTTman"/>
                <a:cs typeface="Times New Roman" pitchFamily="18" charset="0"/>
              </a:rPr>
              <a:t>начинает </a:t>
            </a:r>
            <a:r>
              <a:rPr lang="ru-RU" sz="3100" dirty="0" err="1" smtClean="0">
                <a:latin typeface="AvantGardeGothicCTTman"/>
                <a:cs typeface="Times New Roman" pitchFamily="18" charset="0"/>
              </a:rPr>
              <a:t>осуществлятся</a:t>
            </a:r>
            <a:r>
              <a:rPr lang="ru-RU" sz="3100" dirty="0" smtClean="0">
                <a:latin typeface="AvantGardeGothicCTTman"/>
                <a:cs typeface="Times New Roman" pitchFamily="18" charset="0"/>
              </a:rPr>
              <a:t>. </a:t>
            </a:r>
          </a:p>
          <a:p>
            <a:pPr marL="68580" lvl="0" indent="0">
              <a:buNone/>
            </a:pPr>
            <a:r>
              <a:rPr lang="ru-RU" sz="3100" dirty="0" smtClean="0">
                <a:solidFill>
                  <a:srgbClr val="0070C0"/>
                </a:solidFill>
                <a:latin typeface="AvantGardeGothicCTTman"/>
                <a:cs typeface="Times New Roman" pitchFamily="18" charset="0"/>
              </a:rPr>
              <a:t>На </a:t>
            </a:r>
            <a:r>
              <a:rPr lang="ru-RU" sz="3100" dirty="0">
                <a:solidFill>
                  <a:srgbClr val="0070C0"/>
                </a:solidFill>
                <a:latin typeface="AvantGardeGothicCTTman"/>
                <a:cs typeface="Times New Roman" pitchFamily="18" charset="0"/>
              </a:rPr>
              <a:t>втором этапе</a:t>
            </a:r>
            <a:r>
              <a:rPr lang="ru-RU" sz="3100" dirty="0">
                <a:latin typeface="AvantGardeGothicCTTman"/>
                <a:cs typeface="Times New Roman" pitchFamily="18" charset="0"/>
              </a:rPr>
              <a:t>, после принятия соответствующих НПА и создания необходимой инфраструктуры, предполагается полный переход архива на электронные носители информации</a:t>
            </a:r>
          </a:p>
          <a:p>
            <a:endParaRPr lang="ru-RU" dirty="0">
              <a:latin typeface="AvantGardeGothicCTTman"/>
            </a:endParaRPr>
          </a:p>
        </p:txBody>
      </p:sp>
      <p:pic>
        <p:nvPicPr>
          <p:cNvPr id="4" name="Picture 2" descr="F:\Ekectrolab\Проекты Electrolab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83671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94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5212"/>
            <a:ext cx="7240768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AvantGardeGothicCTTman"/>
                <a:cs typeface="Times New Roman" pitchFamily="18" charset="0"/>
              </a:rPr>
              <a:t>Компонент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«Видеонаблюдение»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7646" y="1714488"/>
            <a:ext cx="7344816" cy="4536504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2800" dirty="0" smtClean="0">
                <a:latin typeface="AvantGardeGothicCTTman"/>
                <a:cs typeface="Times New Roman" pitchFamily="18" charset="0"/>
              </a:rPr>
              <a:t>Обеспечивает </a:t>
            </a:r>
            <a:r>
              <a:rPr lang="ru-RU" sz="2800" dirty="0">
                <a:latin typeface="AvantGardeGothicCTTman"/>
                <a:cs typeface="Times New Roman" pitchFamily="18" charset="0"/>
              </a:rPr>
              <a:t>контроль ситуации, проверку учеников в режиме реального времени, как в здании, так и на </a:t>
            </a:r>
            <a:r>
              <a:rPr lang="ru-RU" sz="2800" dirty="0" smtClean="0">
                <a:latin typeface="AvantGardeGothicCTTman"/>
                <a:cs typeface="Times New Roman" pitchFamily="18" charset="0"/>
              </a:rPr>
              <a:t>территории.</a:t>
            </a:r>
            <a:endParaRPr lang="ru-RU" sz="2800" dirty="0">
              <a:latin typeface="AvantGardeGothicCTTman"/>
              <a:cs typeface="Times New Roman" pitchFamily="18" charset="0"/>
            </a:endParaRPr>
          </a:p>
        </p:txBody>
      </p:sp>
      <p:pic>
        <p:nvPicPr>
          <p:cNvPr id="4" name="Picture 2" descr="F:\Ekectrolab\Проекты Electrolab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83671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73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05272"/>
            <a:ext cx="7024744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AvantGardeGothicCTTman"/>
                <a:cs typeface="Times New Roman" pitchFamily="18" charset="0"/>
              </a:rPr>
              <a:t>Компонент </a:t>
            </a:r>
            <a:r>
              <a:rPr lang="ru-RU" sz="3200" b="1" dirty="0" smtClean="0">
                <a:solidFill>
                  <a:srgbClr val="FF0000"/>
                </a:solidFill>
                <a:latin typeface="AvantGardeGothicCTTman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AvantGardeGothicCTTman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AvantGardeGothicCTTman"/>
                <a:cs typeface="Times New Roman" pitchFamily="18" charset="0"/>
              </a:rPr>
              <a:t>«</a:t>
            </a:r>
            <a:r>
              <a:rPr lang="ru-RU" sz="3200" b="1" dirty="0">
                <a:solidFill>
                  <a:srgbClr val="FF0000"/>
                </a:solidFill>
                <a:latin typeface="AvantGardeGothicCTTman"/>
                <a:cs typeface="Times New Roman" pitchFamily="18" charset="0"/>
              </a:rPr>
              <a:t>Общеобразовательный сайт» </a:t>
            </a:r>
            <a:endParaRPr lang="ru-RU" sz="3200" dirty="0">
              <a:solidFill>
                <a:srgbClr val="FF0000"/>
              </a:solidFill>
              <a:latin typeface="AvantGardeGothicCTTman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060848"/>
            <a:ext cx="6777317" cy="3769644"/>
          </a:xfrm>
        </p:spPr>
        <p:txBody>
          <a:bodyPr>
            <a:normAutofit fontScale="85000" lnSpcReduction="20000"/>
          </a:bodyPr>
          <a:lstStyle/>
          <a:p>
            <a:pPr marL="68580" lvl="0" indent="0">
              <a:buNone/>
            </a:pPr>
            <a:r>
              <a:rPr lang="ru-RU" sz="3300" dirty="0" smtClean="0">
                <a:latin typeface="AvantGardeGothicCTTman"/>
                <a:cs typeface="Times New Roman" pitchFamily="18" charset="0"/>
              </a:rPr>
              <a:t>Предусматривает </a:t>
            </a:r>
            <a:r>
              <a:rPr lang="ru-RU" sz="3300" dirty="0">
                <a:latin typeface="AvantGardeGothicCTTman"/>
                <a:cs typeface="Times New Roman" pitchFamily="18" charset="0"/>
              </a:rPr>
              <a:t>разработку единого сайта школы, где была бы размещена информация о расписании уроков, тематике, преподавателях, школьниках и т д. Помимо этого, на сайте будет отображаться наиболее значимая информация об истории школы, новостные события, финансовая информация, контакты и т д.</a:t>
            </a:r>
          </a:p>
          <a:p>
            <a:pPr marL="68580" indent="0">
              <a:buNone/>
            </a:pPr>
            <a:endParaRPr lang="ru-RU" dirty="0">
              <a:latin typeface="AvantGardeGothicCTTman"/>
            </a:endParaRPr>
          </a:p>
        </p:txBody>
      </p:sp>
      <p:pic>
        <p:nvPicPr>
          <p:cNvPr id="4" name="Picture 2" descr="F:\Ekectrolab\Проекты Electrolab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83671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20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7024744" cy="128701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AvantGardeGothicCTTRoman"/>
                <a:cs typeface="Times New Roman" pitchFamily="18" charset="0"/>
              </a:rPr>
              <a:t>Компонент</a:t>
            </a:r>
            <a:r>
              <a:rPr lang="ru-RU" sz="3200" dirty="0">
                <a:solidFill>
                  <a:srgbClr val="FF0000"/>
                </a:solidFill>
                <a:latin typeface="AvantGardeGothicCTTRoman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AvantGardeGothicCTTRoman"/>
                <a:cs typeface="Times New Roman" pitchFamily="18" charset="0"/>
              </a:rPr>
              <a:t>«Применение планшетов и интерактивной доски для обучения учащихся»</a:t>
            </a:r>
            <a:r>
              <a:rPr lang="ru-RU" sz="3200" dirty="0">
                <a:solidFill>
                  <a:srgbClr val="FF0000"/>
                </a:solidFill>
                <a:latin typeface="AvantGardeGothicCTTRoman"/>
                <a:cs typeface="Times New Roman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20888"/>
            <a:ext cx="7560840" cy="3508977"/>
          </a:xfrm>
        </p:spPr>
        <p:txBody>
          <a:bodyPr>
            <a:normAutofit/>
          </a:bodyPr>
          <a:lstStyle/>
          <a:p>
            <a:pPr marL="68580" lvl="0" indent="0">
              <a:buNone/>
            </a:pPr>
            <a:r>
              <a:rPr lang="ru-RU" sz="2800" dirty="0">
                <a:latin typeface="AvantGardeGothicCTTRoman"/>
                <a:cs typeface="Times New Roman" pitchFamily="18" charset="0"/>
              </a:rPr>
              <a:t>П</a:t>
            </a:r>
            <a:r>
              <a:rPr lang="ru-RU" sz="2800" dirty="0" smtClean="0">
                <a:latin typeface="AvantGardeGothicCTTRoman"/>
                <a:cs typeface="Times New Roman" pitchFamily="18" charset="0"/>
              </a:rPr>
              <a:t>ризван </a:t>
            </a:r>
            <a:r>
              <a:rPr lang="ru-RU" sz="2800" dirty="0">
                <a:latin typeface="AvantGardeGothicCTTRoman"/>
                <a:cs typeface="Times New Roman" pitchFamily="18" charset="0"/>
              </a:rPr>
              <a:t>использовать все технические возможности для обучения учащихся (электронные уроки, учебники, планшеты, интерактивной доски) для повышения успеваемости учеников.</a:t>
            </a:r>
          </a:p>
        </p:txBody>
      </p:sp>
      <p:pic>
        <p:nvPicPr>
          <p:cNvPr id="4" name="Picture 2" descr="F:\Ekectrolab\Проекты Electrolab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83671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65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024744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vantGardeGothicCTTRoman"/>
                <a:cs typeface="Times New Roman" pitchFamily="18" charset="0"/>
              </a:rPr>
              <a:t>Компонент</a:t>
            </a:r>
            <a:r>
              <a:rPr lang="ru-RU" sz="2800" dirty="0">
                <a:solidFill>
                  <a:srgbClr val="FF0000"/>
                </a:solidFill>
                <a:latin typeface="AvantGardeGothicCTTRoman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AvantGardeGothicCTTRoman"/>
                <a:cs typeface="Times New Roman" pitchFamily="18" charset="0"/>
              </a:rPr>
              <a:t>«Создание электронных учебников и интерактивных уроков»</a:t>
            </a:r>
            <a:endParaRPr lang="ru-RU" sz="2800" dirty="0">
              <a:solidFill>
                <a:srgbClr val="FF0000"/>
              </a:solidFill>
              <a:latin typeface="AvantGardeGothicCTTRoman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132856"/>
            <a:ext cx="7848872" cy="3652993"/>
          </a:xfrm>
        </p:spPr>
        <p:txBody>
          <a:bodyPr/>
          <a:lstStyle/>
          <a:p>
            <a:pPr marL="68580" lvl="0" indent="0">
              <a:buNone/>
            </a:pPr>
            <a:r>
              <a:rPr lang="ru-RU" dirty="0" smtClean="0">
                <a:latin typeface="AvantGardeGothicCTTRoman"/>
                <a:cs typeface="Times New Roman" pitchFamily="18" charset="0"/>
              </a:rPr>
              <a:t>Создание </a:t>
            </a:r>
            <a:r>
              <a:rPr lang="ru-RU" dirty="0">
                <a:latin typeface="AvantGardeGothicCTTRoman"/>
                <a:cs typeface="Times New Roman" pitchFamily="18" charset="0"/>
              </a:rPr>
              <a:t>интерактивных учебников (уроков), так и применение уже готовых, существующих учебников (</a:t>
            </a:r>
            <a:r>
              <a:rPr lang="ru-RU" dirty="0" err="1">
                <a:latin typeface="AvantGardeGothicCTTRoman"/>
                <a:cs typeface="Times New Roman" pitchFamily="18" charset="0"/>
              </a:rPr>
              <a:t>сосканированных</a:t>
            </a:r>
            <a:r>
              <a:rPr lang="ru-RU" dirty="0">
                <a:latin typeface="AvantGardeGothicCTTRoman"/>
                <a:cs typeface="Times New Roman" pitchFamily="18" charset="0"/>
              </a:rPr>
              <a:t>) с соблюдением авторских прав издателя. </a:t>
            </a:r>
            <a:endParaRPr lang="ru-RU" dirty="0">
              <a:latin typeface="AvantGardeGothicCTTRoman"/>
            </a:endParaRPr>
          </a:p>
        </p:txBody>
      </p:sp>
      <p:pic>
        <p:nvPicPr>
          <p:cNvPr id="4" name="Picture 2" descr="F:\Ekectrolab\Проекты Electrolab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83671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43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AvantGardeGothicCTTew Roman"/>
                <a:cs typeface="Times New Roman" pitchFamily="18" charset="0"/>
              </a:rPr>
              <a:t>Компонент</a:t>
            </a:r>
            <a:r>
              <a:rPr lang="ru-RU" sz="3200" dirty="0">
                <a:solidFill>
                  <a:srgbClr val="FF0000"/>
                </a:solidFill>
                <a:latin typeface="AvantGardeGothicCTTew Roman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AvantGardeGothicCTTew Roman"/>
                <a:cs typeface="Times New Roman" pitchFamily="18" charset="0"/>
              </a:rPr>
              <a:t>«Обучение преподавателей и школьников»</a:t>
            </a:r>
            <a:endParaRPr lang="ru-RU" sz="3200" dirty="0">
              <a:solidFill>
                <a:srgbClr val="FF0000"/>
              </a:solidFill>
              <a:latin typeface="AvantGardeGothicCTTew Roman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276872"/>
            <a:ext cx="7344932" cy="355575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800" dirty="0" smtClean="0">
                <a:latin typeface="AvantGardeGothicCTTew Roman"/>
                <a:cs typeface="Times New Roman" pitchFamily="18" charset="0"/>
              </a:rPr>
              <a:t>Обучение </a:t>
            </a:r>
            <a:r>
              <a:rPr lang="ru-RU" sz="2800" dirty="0">
                <a:latin typeface="AvantGardeGothicCTTew Roman"/>
                <a:cs typeface="Times New Roman" pitchFamily="18" charset="0"/>
              </a:rPr>
              <a:t>учителей школы к использованию технических средств обучения (ПО, интерактивная доска, проектор, планшеты (или </a:t>
            </a:r>
            <a:r>
              <a:rPr lang="ru-RU" sz="2800" dirty="0" err="1">
                <a:latin typeface="AvantGardeGothicCTTew Roman"/>
                <a:cs typeface="Times New Roman" pitchFamily="18" charset="0"/>
              </a:rPr>
              <a:t>букридеры</a:t>
            </a:r>
            <a:r>
              <a:rPr lang="ru-RU" sz="2800" dirty="0">
                <a:latin typeface="AvantGardeGothicCTTew Roman"/>
                <a:cs typeface="Times New Roman" pitchFamily="18" charset="0"/>
              </a:rPr>
              <a:t>)), собственно </a:t>
            </a:r>
            <a:r>
              <a:rPr lang="ru-RU" sz="2800" dirty="0" smtClean="0">
                <a:latin typeface="AvantGardeGothicCTTew Roman"/>
                <a:cs typeface="Times New Roman" pitchFamily="18" charset="0"/>
              </a:rPr>
              <a:t>фирменному </a:t>
            </a:r>
            <a:r>
              <a:rPr lang="ru-RU" sz="2800" dirty="0">
                <a:latin typeface="AvantGardeGothicCTTew Roman"/>
                <a:cs typeface="Times New Roman" pitchFamily="18" charset="0"/>
              </a:rPr>
              <a:t>ПО </a:t>
            </a:r>
            <a:r>
              <a:rPr lang="ru-RU" sz="2800" dirty="0" smtClean="0">
                <a:latin typeface="AvantGardeGothicCTTew Roman"/>
                <a:cs typeface="Times New Roman" pitchFamily="18" charset="0"/>
              </a:rPr>
              <a:t>и </a:t>
            </a:r>
            <a:r>
              <a:rPr lang="ru-RU" sz="2800" dirty="0">
                <a:latin typeface="AvantGardeGothicCTTew Roman"/>
                <a:cs typeface="Times New Roman" pitchFamily="18" charset="0"/>
              </a:rPr>
              <a:t>компьютерной грамотности</a:t>
            </a:r>
          </a:p>
        </p:txBody>
      </p:sp>
      <p:pic>
        <p:nvPicPr>
          <p:cNvPr id="4" name="Picture 2" descr="F:\Ekectrolab\Проекты Electrolab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58" y="705806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91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124744"/>
            <a:ext cx="7024744" cy="104592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vantGardeGothicCTTew Roman"/>
                <a:cs typeface="Times New Roman" pitchFamily="18" charset="0"/>
              </a:rPr>
              <a:t>Компонент</a:t>
            </a:r>
            <a:r>
              <a:rPr lang="ru-RU" sz="3200" dirty="0" smtClean="0">
                <a:solidFill>
                  <a:srgbClr val="FF0000"/>
                </a:solidFill>
                <a:latin typeface="AvantGardeGothicCTTew Roman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AvantGardeGothicCTTew Roman"/>
                <a:cs typeface="Times New Roman" pitchFamily="18" charset="0"/>
              </a:rPr>
              <a:t>«Установка и техническое обслуживание» </a:t>
            </a:r>
            <a:endParaRPr lang="ru-RU" sz="3200" dirty="0">
              <a:solidFill>
                <a:srgbClr val="FF0000"/>
              </a:solidFill>
              <a:latin typeface="AvantGardeGothicCTTew Roman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lvl="0" indent="0">
              <a:buNone/>
            </a:pPr>
            <a:r>
              <a:rPr lang="ru-RU" sz="2800" dirty="0" smtClean="0">
                <a:latin typeface="AvantGardeGothicCTTew Roman"/>
                <a:cs typeface="Times New Roman" pitchFamily="18" charset="0"/>
              </a:rPr>
              <a:t>Установка, настройка, </a:t>
            </a:r>
            <a:r>
              <a:rPr lang="ru-RU" sz="2800" dirty="0">
                <a:latin typeface="AvantGardeGothicCTTew Roman"/>
                <a:cs typeface="Times New Roman" pitchFamily="18" charset="0"/>
              </a:rPr>
              <a:t>профилактическое и гарантийное обслуживание всей поставляемой по проекту техники.</a:t>
            </a:r>
          </a:p>
          <a:p>
            <a:endParaRPr lang="ru-RU" dirty="0">
              <a:latin typeface="AvantGardeGothicCTTew Roman"/>
            </a:endParaRPr>
          </a:p>
        </p:txBody>
      </p:sp>
      <p:pic>
        <p:nvPicPr>
          <p:cNvPr id="4" name="Picture 2" descr="F:\Ekectrolab\Проекты Electrolab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83671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06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AvantGardeGothicCTTew Roman"/>
                <a:cs typeface="Times New Roman" pitchFamily="18" charset="0"/>
              </a:rPr>
              <a:t>Компонент «Школьное радио и телевидение</a:t>
            </a:r>
            <a:r>
              <a:rPr lang="ru-RU" sz="3200" b="1" dirty="0" smtClean="0">
                <a:solidFill>
                  <a:srgbClr val="FF0000"/>
                </a:solidFill>
                <a:latin typeface="AvantGardeGothicCTTew Roman"/>
                <a:cs typeface="Times New Roman" pitchFamily="18" charset="0"/>
              </a:rPr>
              <a:t>» </a:t>
            </a:r>
            <a:endParaRPr lang="ru-RU" sz="3200" dirty="0">
              <a:solidFill>
                <a:srgbClr val="FF0000"/>
              </a:solidFill>
              <a:latin typeface="AvantGardeGothicCTTew Roman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132856"/>
            <a:ext cx="6777317" cy="432048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>
                <a:latin typeface="AvantGardeGothicCTTew Roman"/>
                <a:cs typeface="Times New Roman" pitchFamily="18" charset="0"/>
              </a:rPr>
              <a:t>Оснащение </a:t>
            </a:r>
            <a:r>
              <a:rPr lang="ru-RU" dirty="0">
                <a:latin typeface="AvantGardeGothicCTTew Roman"/>
                <a:cs typeface="Times New Roman" pitchFamily="18" charset="0"/>
              </a:rPr>
              <a:t>школы видео и аудио оборудованием для трансляции школьных передач (видеокамера, телевизоры, компьютер со специализированным ПО, радиооборудование, микрофоны). </a:t>
            </a:r>
            <a:endParaRPr lang="ru-RU" dirty="0">
              <a:latin typeface="AvantGardeGothicCTT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026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AvantGardeGothicCTTew Roman"/>
              </a:rPr>
              <a:t>Спасибо за внимание!</a:t>
            </a:r>
            <a:endParaRPr lang="ru-RU" sz="4400" b="1" dirty="0">
              <a:solidFill>
                <a:srgbClr val="FF0000"/>
              </a:solidFill>
              <a:latin typeface="AvantGardeGothicCTT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564904"/>
            <a:ext cx="6777317" cy="3267725"/>
          </a:xfrm>
        </p:spPr>
        <p:txBody>
          <a:bodyPr/>
          <a:lstStyle/>
          <a:p>
            <a:pPr marL="68580" indent="0">
              <a:buNone/>
            </a:pPr>
            <a:r>
              <a:rPr lang="ru-RU" sz="2800" b="1" dirty="0" smtClean="0">
                <a:latin typeface="AvantGardeGothicCTTew Roman"/>
                <a:cs typeface="Times New Roman" pitchFamily="18" charset="0"/>
              </a:rPr>
              <a:t>Наши контакты:</a:t>
            </a:r>
          </a:p>
          <a:p>
            <a:pPr marL="68580" indent="0">
              <a:buNone/>
            </a:pPr>
            <a:r>
              <a:rPr lang="ru-RU" sz="2800" b="1" dirty="0" smtClean="0">
                <a:latin typeface="AvantGardeGothicCTTew Roman"/>
                <a:cs typeface="Times New Roman" pitchFamily="18" charset="0"/>
              </a:rPr>
              <a:t>Кыргызская Республика, </a:t>
            </a:r>
          </a:p>
          <a:p>
            <a:pPr marL="68580" indent="0">
              <a:buNone/>
            </a:pPr>
            <a:r>
              <a:rPr lang="ru-RU" sz="2800" b="1" dirty="0" smtClean="0">
                <a:latin typeface="AvantGardeGothicCTTew Roman"/>
                <a:cs typeface="Times New Roman" pitchFamily="18" charset="0"/>
              </a:rPr>
              <a:t>Ул. Малдыбаева, 12</a:t>
            </a:r>
            <a:r>
              <a:rPr lang="en-US" sz="2800" b="1" dirty="0" smtClean="0">
                <a:latin typeface="AvantGardeGothicCTTew Roman"/>
                <a:cs typeface="Times New Roman" pitchFamily="18" charset="0"/>
              </a:rPr>
              <a:t>/1</a:t>
            </a:r>
            <a:endParaRPr lang="ru-RU" sz="2800" b="1" dirty="0" smtClean="0">
              <a:latin typeface="AvantGardeGothicCTTew Roman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sz="2800" b="1" dirty="0" smtClean="0">
                <a:latin typeface="AvantGardeGothicCTTew Roman"/>
                <a:cs typeface="Times New Roman" pitchFamily="18" charset="0"/>
              </a:rPr>
              <a:t>+996 312 986666</a:t>
            </a:r>
          </a:p>
          <a:p>
            <a:pPr marL="68580" indent="0">
              <a:buNone/>
            </a:pPr>
            <a:r>
              <a:rPr lang="en-US" sz="2800" b="1" dirty="0" smtClean="0">
                <a:latin typeface="AvantGardeGothicCTTew Roman"/>
                <a:cs typeface="Times New Roman" pitchFamily="18" charset="0"/>
                <a:hlinkClick r:id="rId2"/>
              </a:rPr>
              <a:t>Office@emoe.kg</a:t>
            </a:r>
            <a:endParaRPr lang="en-US" sz="2800" b="1" dirty="0" smtClean="0">
              <a:latin typeface="AvantGardeGothicCTTew Roman"/>
              <a:cs typeface="Times New Roman" pitchFamily="18" charset="0"/>
            </a:endParaRPr>
          </a:p>
          <a:p>
            <a:pPr marL="68580" indent="0">
              <a:buNone/>
            </a:pPr>
            <a:r>
              <a:rPr lang="en-US" sz="2800" b="1" dirty="0" smtClean="0">
                <a:latin typeface="AvantGardeGothicCTTew Roman"/>
                <a:cs typeface="Times New Roman" pitchFamily="18" charset="0"/>
              </a:rPr>
              <a:t>www.emoe.kg</a:t>
            </a:r>
            <a:endParaRPr lang="ru-RU" sz="2800" b="1" dirty="0" smtClean="0">
              <a:latin typeface="AvantGardeGothicCTTew Roman"/>
              <a:cs typeface="Times New Roman" pitchFamily="18" charset="0"/>
            </a:endParaRPr>
          </a:p>
          <a:p>
            <a:pPr marL="68580" indent="0">
              <a:buNone/>
            </a:pPr>
            <a:endParaRPr lang="ru-RU" dirty="0">
              <a:latin typeface="AvantGardeGothicCTT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222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2887"/>
            <a:ext cx="7416823" cy="1009930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latin typeface="AvantGardeGothicCTTman"/>
                <a:cs typeface="Times New Roman" pitchFamily="18" charset="0"/>
              </a:rPr>
              <a:t>Проект «Электронный документооборот </a:t>
            </a:r>
            <a:br>
              <a:rPr lang="ru-RU" sz="2800" b="1" u="sng" dirty="0" smtClean="0">
                <a:solidFill>
                  <a:srgbClr val="0070C0"/>
                </a:solidFill>
                <a:latin typeface="AvantGardeGothicCTTman"/>
                <a:cs typeface="Times New Roman" pitchFamily="18" charset="0"/>
              </a:rPr>
            </a:br>
            <a:r>
              <a:rPr lang="ru-RU" sz="2800" b="1" u="sng" dirty="0" smtClean="0">
                <a:solidFill>
                  <a:srgbClr val="0070C0"/>
                </a:solidFill>
                <a:latin typeface="AvantGardeGothicCTTman"/>
                <a:cs typeface="Times New Roman" pitchFamily="18" charset="0"/>
              </a:rPr>
              <a:t>в школах Кыргызстана»</a:t>
            </a:r>
            <a:endParaRPr lang="ru-RU" sz="2800" b="1" u="sng" dirty="0">
              <a:solidFill>
                <a:srgbClr val="0070C0"/>
              </a:solidFill>
              <a:latin typeface="AvantGardeGothicCTTman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16832"/>
            <a:ext cx="7704856" cy="4176464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ru-RU" sz="3000" b="1" dirty="0">
                <a:solidFill>
                  <a:srgbClr val="FF0000"/>
                </a:solidFill>
                <a:latin typeface="AvantGardeGothicCTTman"/>
                <a:cs typeface="Times New Roman" pitchFamily="18" charset="0"/>
              </a:rPr>
              <a:t>Цель проекта </a:t>
            </a:r>
            <a:r>
              <a:rPr lang="ru-RU" sz="3000" b="1" dirty="0">
                <a:latin typeface="AvantGardeGothicCTTman"/>
                <a:cs typeface="Times New Roman" pitchFamily="18" charset="0"/>
              </a:rPr>
              <a:t>«электронный документооборот в </a:t>
            </a:r>
            <a:r>
              <a:rPr lang="ru-RU" sz="3000" b="1" dirty="0" smtClean="0">
                <a:latin typeface="AvantGardeGothicCTTman"/>
                <a:cs typeface="Times New Roman" pitchFamily="18" charset="0"/>
              </a:rPr>
              <a:t>образовательных учреждениях </a:t>
            </a:r>
            <a:r>
              <a:rPr lang="ru-RU" sz="3000" b="1" dirty="0">
                <a:latin typeface="AvantGardeGothicCTTman"/>
                <a:cs typeface="Times New Roman" pitchFamily="18" charset="0"/>
              </a:rPr>
              <a:t>Кыргызстана» - перевод </a:t>
            </a:r>
            <a:r>
              <a:rPr lang="ru-RU" sz="3000" b="1" dirty="0" smtClean="0">
                <a:latin typeface="AvantGardeGothicCTTman"/>
                <a:cs typeface="Times New Roman" pitchFamily="18" charset="0"/>
              </a:rPr>
              <a:t>услуг </a:t>
            </a:r>
            <a:r>
              <a:rPr lang="ru-RU" sz="3000" b="1" dirty="0">
                <a:latin typeface="AvantGardeGothicCTTman"/>
                <a:cs typeface="Times New Roman" pitchFamily="18" charset="0"/>
              </a:rPr>
              <a:t>в сфере образования </a:t>
            </a:r>
            <a:r>
              <a:rPr lang="ru-RU" sz="3000" b="1" dirty="0" smtClean="0">
                <a:latin typeface="AvantGardeGothicCTTman"/>
                <a:cs typeface="Times New Roman" pitchFamily="18" charset="0"/>
              </a:rPr>
              <a:t>в </a:t>
            </a:r>
            <a:r>
              <a:rPr lang="ru-RU" sz="3000" b="1" dirty="0">
                <a:latin typeface="AvantGardeGothicCTTman"/>
                <a:cs typeface="Times New Roman" pitchFamily="18" charset="0"/>
              </a:rPr>
              <a:t>электронный вид, а также обеспечение взаимодействия между родителями, учителями и администрацией образовательных учреждений и органами управления образованием через сеть Интернет.</a:t>
            </a:r>
            <a:endParaRPr lang="ru-RU" sz="3000" dirty="0">
              <a:latin typeface="AvantGardeGothicCTTman"/>
              <a:cs typeface="Times New Roman" pitchFamily="18" charset="0"/>
            </a:endParaRPr>
          </a:p>
          <a:p>
            <a:endParaRPr lang="ru-RU" dirty="0">
              <a:latin typeface="AvantGardeGothicCTTman"/>
            </a:endParaRPr>
          </a:p>
        </p:txBody>
      </p:sp>
      <p:pic>
        <p:nvPicPr>
          <p:cNvPr id="4" name="Picture 2" descr="F:\Ekectrolab\Проекты Electrolab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83671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7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73832"/>
            <a:ext cx="7168642" cy="1143000"/>
          </a:xfrm>
        </p:spPr>
        <p:txBody>
          <a:bodyPr>
            <a:noAutofit/>
          </a:bodyPr>
          <a:lstStyle/>
          <a:p>
            <a:r>
              <a:rPr lang="ru-RU" sz="2800" b="1" u="sng" dirty="0">
                <a:solidFill>
                  <a:srgbClr val="0070C0"/>
                </a:solidFill>
                <a:latin typeface="AvantGardeGothicCTTman"/>
                <a:cs typeface="Times New Roman" pitchFamily="18" charset="0"/>
              </a:rPr>
              <a:t>Проект «Электронный документооборот </a:t>
            </a:r>
            <a:br>
              <a:rPr lang="ru-RU" sz="2800" b="1" u="sng" dirty="0">
                <a:solidFill>
                  <a:srgbClr val="0070C0"/>
                </a:solidFill>
                <a:latin typeface="AvantGardeGothicCTTman"/>
                <a:cs typeface="Times New Roman" pitchFamily="18" charset="0"/>
              </a:rPr>
            </a:br>
            <a:r>
              <a:rPr lang="ru-RU" sz="2800" b="1" u="sng" dirty="0">
                <a:solidFill>
                  <a:srgbClr val="0070C0"/>
                </a:solidFill>
                <a:latin typeface="AvantGardeGothicCTTman"/>
                <a:cs typeface="Times New Roman" pitchFamily="18" charset="0"/>
              </a:rPr>
              <a:t>в </a:t>
            </a:r>
            <a:r>
              <a:rPr lang="ru-RU" sz="2800" b="1" u="sng" dirty="0" smtClean="0">
                <a:solidFill>
                  <a:srgbClr val="0070C0"/>
                </a:solidFill>
                <a:latin typeface="AvantGardeGothicCTTman"/>
                <a:cs typeface="Times New Roman" pitchFamily="18" charset="0"/>
              </a:rPr>
              <a:t>образовательных учреждениях </a:t>
            </a:r>
            <a:r>
              <a:rPr lang="ru-RU" sz="2800" b="1" u="sng" dirty="0">
                <a:solidFill>
                  <a:srgbClr val="0070C0"/>
                </a:solidFill>
                <a:latin typeface="AvantGardeGothicCTTman"/>
                <a:cs typeface="Times New Roman" pitchFamily="18" charset="0"/>
              </a:rPr>
              <a:t>Кыргызстана»</a:t>
            </a:r>
            <a:endParaRPr lang="ru-RU" sz="2800" b="1" u="sng" dirty="0">
              <a:latin typeface="AvantGardeGothicCTT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060848"/>
            <a:ext cx="6777317" cy="3841652"/>
          </a:xfrm>
        </p:spPr>
        <p:txBody>
          <a:bodyPr>
            <a:normAutofit fontScale="92500"/>
          </a:bodyPr>
          <a:lstStyle/>
          <a:p>
            <a:r>
              <a:rPr lang="ru-RU" i="1" dirty="0" smtClean="0">
                <a:latin typeface="AvantGardeGothicCTTman"/>
                <a:cs typeface="Times New Roman" pitchFamily="18" charset="0"/>
              </a:rPr>
              <a:t>Создание </a:t>
            </a:r>
            <a:r>
              <a:rPr lang="ru-RU" i="1" dirty="0">
                <a:latin typeface="AvantGardeGothicCTTman"/>
                <a:cs typeface="Times New Roman" pitchFamily="18" charset="0"/>
              </a:rPr>
              <a:t>единого информационного пространства, оптимизация и перевод основных школьных процессов и документов в единую информационную </a:t>
            </a:r>
            <a:r>
              <a:rPr lang="ru-RU" i="1" dirty="0" smtClean="0">
                <a:latin typeface="AvantGardeGothicCTTman"/>
                <a:cs typeface="Times New Roman" pitchFamily="18" charset="0"/>
              </a:rPr>
              <a:t>базу</a:t>
            </a:r>
            <a:endParaRPr lang="ru-RU" i="1" dirty="0">
              <a:latin typeface="AvantGardeGothicCTTman"/>
              <a:cs typeface="Times New Roman" pitchFamily="18" charset="0"/>
            </a:endParaRPr>
          </a:p>
          <a:p>
            <a:r>
              <a:rPr lang="ru-RU" i="1" dirty="0" smtClean="0">
                <a:latin typeface="AvantGardeGothicCTTman"/>
                <a:cs typeface="Times New Roman" pitchFamily="18" charset="0"/>
              </a:rPr>
              <a:t>Отличие от других проектов: комплексный подход, сочетание </a:t>
            </a:r>
            <a:r>
              <a:rPr lang="ru-RU" i="1" dirty="0">
                <a:latin typeface="AvantGardeGothicCTTman"/>
                <a:cs typeface="Times New Roman" pitchFamily="18" charset="0"/>
              </a:rPr>
              <a:t>систем видеонаблюдения, СКУД, электронных карт, разработанного ПО и обучение учителей использованию данной </a:t>
            </a:r>
            <a:r>
              <a:rPr lang="ru-RU" i="1" dirty="0" smtClean="0">
                <a:latin typeface="AvantGardeGothicCTTman"/>
                <a:cs typeface="Times New Roman" pitchFamily="18" charset="0"/>
              </a:rPr>
              <a:t>системы, а также компьютерной грамотности.</a:t>
            </a:r>
            <a:endParaRPr lang="ru-RU" i="1" dirty="0">
              <a:latin typeface="AvantGardeGothicCTTman"/>
              <a:cs typeface="Times New Roman" pitchFamily="18" charset="0"/>
            </a:endParaRPr>
          </a:p>
          <a:p>
            <a:endParaRPr lang="ru-RU" dirty="0">
              <a:latin typeface="AvantGardeGothicCTTman"/>
            </a:endParaRPr>
          </a:p>
        </p:txBody>
      </p:sp>
      <p:pic>
        <p:nvPicPr>
          <p:cNvPr id="4" name="Picture 2" descr="F:\Ekectrolab\Проекты Electrolab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83671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34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7373" y="548680"/>
            <a:ext cx="7024744" cy="1143000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чего нужен проект?</a:t>
            </a:r>
            <a:endParaRPr lang="ru-RU" sz="3200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392488"/>
          </a:xfrm>
        </p:spPr>
        <p:txBody>
          <a:bodyPr>
            <a:normAutofit fontScale="92500"/>
          </a:bodyPr>
          <a:lstStyle/>
          <a:p>
            <a:r>
              <a:rPr lang="ru-RU" sz="2600" dirty="0">
                <a:latin typeface="AvantGardeGothicCTTman"/>
                <a:cs typeface="Times New Roman" pitchFamily="18" charset="0"/>
              </a:rPr>
              <a:t>Проект обеспечивает формирование единого информационного </a:t>
            </a:r>
            <a:r>
              <a:rPr lang="ru-RU" sz="2600" dirty="0" smtClean="0">
                <a:latin typeface="AvantGardeGothicCTTman"/>
                <a:cs typeface="Times New Roman" pitchFamily="18" charset="0"/>
              </a:rPr>
              <a:t>пространства, </a:t>
            </a:r>
            <a:r>
              <a:rPr lang="ru-RU" sz="2600" dirty="0">
                <a:latin typeface="AvantGardeGothicCTTman"/>
                <a:cs typeface="Times New Roman" pitchFamily="18" charset="0"/>
              </a:rPr>
              <a:t>дает возможность существенно повысить контроль качества образовательного процесса </a:t>
            </a:r>
            <a:r>
              <a:rPr lang="ru-RU" sz="2600" dirty="0" smtClean="0">
                <a:latin typeface="AvantGardeGothicCTTman"/>
                <a:cs typeface="Times New Roman" pitchFamily="18" charset="0"/>
              </a:rPr>
              <a:t>и </a:t>
            </a:r>
            <a:r>
              <a:rPr lang="ru-RU" sz="2600" dirty="0">
                <a:latin typeface="AvantGardeGothicCTTman"/>
                <a:cs typeface="Times New Roman" pitchFamily="18" charset="0"/>
              </a:rPr>
              <a:t>обеспечить его открытость для граждан. </a:t>
            </a:r>
            <a:endParaRPr lang="ru-RU" sz="2600" dirty="0" smtClean="0">
              <a:latin typeface="AvantGardeGothicCTTman"/>
              <a:cs typeface="Times New Roman" pitchFamily="18" charset="0"/>
            </a:endParaRPr>
          </a:p>
          <a:p>
            <a:r>
              <a:rPr lang="ru-RU" sz="2600" dirty="0" smtClean="0">
                <a:latin typeface="AvantGardeGothicCTTman"/>
                <a:cs typeface="Times New Roman" pitchFamily="18" charset="0"/>
              </a:rPr>
              <a:t>Он </a:t>
            </a:r>
            <a:r>
              <a:rPr lang="ru-RU" sz="2600" dirty="0">
                <a:latin typeface="AvantGardeGothicCTTman"/>
                <a:cs typeface="Times New Roman" pitchFamily="18" charset="0"/>
              </a:rPr>
              <a:t>является многоуровневым решением, в котором задействованы все участники структуры общего образования </a:t>
            </a:r>
            <a:r>
              <a:rPr lang="ru-RU" sz="2600" dirty="0" smtClean="0">
                <a:latin typeface="AvantGardeGothicCTTman"/>
                <a:cs typeface="Times New Roman" pitchFamily="18" charset="0"/>
              </a:rPr>
              <a:t>КР: </a:t>
            </a:r>
            <a:r>
              <a:rPr lang="ru-RU" sz="2600" dirty="0">
                <a:latin typeface="AvantGardeGothicCTTman"/>
                <a:cs typeface="Times New Roman" pitchFamily="18" charset="0"/>
              </a:rPr>
              <a:t>Министерство образования и науки КР, </a:t>
            </a:r>
            <a:r>
              <a:rPr lang="ru-RU" sz="2600" dirty="0" smtClean="0">
                <a:latin typeface="AvantGardeGothicCTTman"/>
                <a:cs typeface="Times New Roman" pitchFamily="18" charset="0"/>
              </a:rPr>
              <a:t>школы и ВУЗы, </a:t>
            </a:r>
            <a:r>
              <a:rPr lang="ru-RU" sz="2600" dirty="0">
                <a:latin typeface="AvantGardeGothicCTTman"/>
                <a:cs typeface="Times New Roman" pitchFamily="18" charset="0"/>
              </a:rPr>
              <a:t>учащиеся и их родители.</a:t>
            </a:r>
          </a:p>
          <a:p>
            <a:endParaRPr lang="ru-RU" dirty="0">
              <a:latin typeface="AvantGardeGothicCTTman"/>
            </a:endParaRPr>
          </a:p>
        </p:txBody>
      </p:sp>
      <p:pic>
        <p:nvPicPr>
          <p:cNvPr id="4" name="Picture 2" descr="F:\Ekectrolab\Проекты Electrolab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83671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8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7636" y="836712"/>
            <a:ext cx="7024744" cy="745152"/>
          </a:xfrm>
        </p:spPr>
        <p:txBody>
          <a:bodyPr>
            <a:normAutofit/>
          </a:bodyPr>
          <a:lstStyle/>
          <a:p>
            <a:pPr algn="just"/>
            <a:r>
              <a:rPr lang="ru-RU" sz="3200" b="1" u="sng" dirty="0" smtClean="0">
                <a:solidFill>
                  <a:srgbClr val="0070C0"/>
                </a:solidFill>
                <a:latin typeface="AvantGardeGothicCTTman"/>
                <a:cs typeface="Times New Roman" pitchFamily="18" charset="0"/>
              </a:rPr>
              <a:t>Электронная карта школьника</a:t>
            </a:r>
            <a:endParaRPr lang="ru-RU" sz="3200" b="1" u="sng" dirty="0">
              <a:solidFill>
                <a:srgbClr val="0070C0"/>
              </a:solidFill>
              <a:latin typeface="AvantGardeGothicCTTman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72816"/>
            <a:ext cx="6777317" cy="432048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vantGardeGothicCTTman"/>
                <a:cs typeface="Times New Roman" pitchFamily="18" charset="0"/>
              </a:rPr>
              <a:t>Вся информация о школьнике будет содержаться в специальной карте школьника. Карта будет содержать наиболее значимую информацию об учащихся и позволит родителям узнавать детальную информацию о ребенке. </a:t>
            </a:r>
          </a:p>
          <a:p>
            <a:r>
              <a:rPr lang="ru-RU" dirty="0" smtClean="0">
                <a:latin typeface="AvantGardeGothicCTTman"/>
                <a:cs typeface="Times New Roman" pitchFamily="18" charset="0"/>
              </a:rPr>
              <a:t>«Электронная карта школьника» будет основным источником информации, применимая во всех компонентах проекта</a:t>
            </a:r>
            <a:endParaRPr lang="ru-RU" dirty="0">
              <a:latin typeface="AvantGardeGothicCTTman"/>
              <a:cs typeface="Times New Roman" pitchFamily="18" charset="0"/>
            </a:endParaRPr>
          </a:p>
        </p:txBody>
      </p:sp>
      <p:pic>
        <p:nvPicPr>
          <p:cNvPr id="4" name="Picture 2" descr="F:\Ekectrolab\Проекты Electrolab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83671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46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rgbClr val="0070C0"/>
                </a:solidFill>
                <a:latin typeface="AvantGardeGothicCTTman"/>
                <a:cs typeface="Times New Roman" pitchFamily="18" charset="0"/>
              </a:rPr>
              <a:t>Где будет реализован проект?</a:t>
            </a:r>
            <a:endParaRPr lang="ru-RU" sz="3200" b="1" u="sng" dirty="0">
              <a:solidFill>
                <a:srgbClr val="0070C0"/>
              </a:solidFill>
              <a:latin typeface="AvantGardeGothicCTTman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00808"/>
            <a:ext cx="6777317" cy="424847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800" dirty="0">
                <a:latin typeface="AvantGardeGothicCTTman"/>
                <a:cs typeface="Times New Roman" pitchFamily="18" charset="0"/>
              </a:rPr>
              <a:t>Для реализации проекта предлагается выбрать – </a:t>
            </a:r>
            <a:r>
              <a:rPr lang="ru-RU" sz="2800" dirty="0" smtClean="0">
                <a:latin typeface="AvantGardeGothicCTTman"/>
                <a:cs typeface="Times New Roman" pitchFamily="18" charset="0"/>
              </a:rPr>
              <a:t>5-10 пилотных </a:t>
            </a:r>
            <a:r>
              <a:rPr lang="ru-RU" sz="2800" dirty="0">
                <a:latin typeface="AvantGardeGothicCTTman"/>
                <a:cs typeface="Times New Roman" pitchFamily="18" charset="0"/>
              </a:rPr>
              <a:t>школ, где и будет реализован </a:t>
            </a:r>
            <a:r>
              <a:rPr lang="ru-RU" sz="2800" dirty="0" err="1" smtClean="0">
                <a:latin typeface="AvantGardeGothicCTTman"/>
                <a:cs typeface="Times New Roman" pitchFamily="18" charset="0"/>
              </a:rPr>
              <a:t>стартап</a:t>
            </a:r>
            <a:r>
              <a:rPr lang="ru-RU" sz="2800" dirty="0" smtClean="0">
                <a:latin typeface="AvantGardeGothicCTTman"/>
                <a:cs typeface="Times New Roman" pitchFamily="18" charset="0"/>
              </a:rPr>
              <a:t>. В дальнейшем планируется внедрение проекта во всех образовательных учреждениях страны. </a:t>
            </a:r>
            <a:endParaRPr lang="ru-RU" sz="2800" dirty="0">
              <a:latin typeface="AvantGardeGothicCTTman"/>
              <a:cs typeface="Times New Roman" pitchFamily="18" charset="0"/>
            </a:endParaRPr>
          </a:p>
          <a:p>
            <a:endParaRPr lang="ru-RU" dirty="0">
              <a:latin typeface="AvantGardeGothicCTTman"/>
            </a:endParaRPr>
          </a:p>
        </p:txBody>
      </p:sp>
      <p:pic>
        <p:nvPicPr>
          <p:cNvPr id="4" name="Picture 2" descr="F:\Ekectrolab\Проекты Electrolab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83671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55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356" y="717304"/>
            <a:ext cx="7024744" cy="67314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vantGardeGothicCTTman"/>
                <a:cs typeface="Times New Roman" pitchFamily="18" charset="0"/>
              </a:rPr>
              <a:t>Компоненты проекта</a:t>
            </a:r>
            <a:endParaRPr lang="ru-RU" sz="3200" dirty="0">
              <a:solidFill>
                <a:srgbClr val="FF0000"/>
              </a:solidFill>
              <a:latin typeface="AvantGardeGothicCTTman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376772"/>
            <a:ext cx="6480720" cy="4788532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2100" b="1" dirty="0">
                <a:solidFill>
                  <a:srgbClr val="FF0000"/>
                </a:solidFill>
                <a:latin typeface="AvantGardeGothicCTTman"/>
                <a:cs typeface="Times New Roman" pitchFamily="18" charset="0"/>
              </a:rPr>
              <a:t>Компонент «Электронный турникет» </a:t>
            </a:r>
            <a:r>
              <a:rPr lang="ru-RU" sz="2100" dirty="0">
                <a:latin typeface="AvantGardeGothicCTTman"/>
                <a:cs typeface="Times New Roman" pitchFamily="18" charset="0"/>
              </a:rPr>
              <a:t>в пилотных школах позволит получить полную информацию о посещении учащихся школ. Турникеты в школах должны иметь следующие компоненты: непосредственно сам турникет, к которому подключена система фиксации входа/выхода человека по электронной карте. Эта электронная система фиксирует время входа и выхода из здания</a:t>
            </a:r>
            <a:r>
              <a:rPr lang="ru-RU" sz="2100" dirty="0" smtClean="0">
                <a:latin typeface="AvantGardeGothicCTTman"/>
                <a:cs typeface="Times New Roman" pitchFamily="18" charset="0"/>
              </a:rPr>
              <a:t>.</a:t>
            </a:r>
            <a:endParaRPr lang="ru-RU" sz="2100" dirty="0">
              <a:latin typeface="AvantGardeGothicCTTman"/>
              <a:cs typeface="Times New Roman" pitchFamily="18" charset="0"/>
            </a:endParaRPr>
          </a:p>
        </p:txBody>
      </p:sp>
      <p:pic>
        <p:nvPicPr>
          <p:cNvPr id="4" name="Picture 2" descr="F:\Ekectrolab\Проекты Electrolab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83671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51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043284"/>
            <a:ext cx="6552728" cy="66697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vantGardeGothicCTTman"/>
                <a:cs typeface="Times New Roman" pitchFamily="18" charset="0"/>
              </a:rPr>
              <a:t>Компонент «Электронный буфет» </a:t>
            </a:r>
            <a:endParaRPr lang="ru-RU" sz="3200" b="1" dirty="0">
              <a:solidFill>
                <a:srgbClr val="FF0000"/>
              </a:solidFill>
              <a:latin typeface="AvantGardeGothicCTTman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84784"/>
            <a:ext cx="7920880" cy="3447745"/>
          </a:xfrm>
        </p:spPr>
        <p:txBody>
          <a:bodyPr>
            <a:noAutofit/>
          </a:bodyPr>
          <a:lstStyle/>
          <a:p>
            <a:endParaRPr lang="ru-RU" sz="2200" dirty="0" smtClean="0">
              <a:latin typeface="AvantGardeGothicCTTman"/>
              <a:cs typeface="Times New Roman" pitchFamily="18" charset="0"/>
            </a:endParaRPr>
          </a:p>
          <a:p>
            <a:pPr marL="68580" indent="0" algn="just">
              <a:buNone/>
            </a:pPr>
            <a:r>
              <a:rPr lang="ru-RU" sz="2200" dirty="0" smtClean="0">
                <a:latin typeface="AvantGardeGothicCTTman"/>
                <a:cs typeface="Times New Roman" pitchFamily="18" charset="0"/>
              </a:rPr>
              <a:t>Обеспечивает </a:t>
            </a:r>
            <a:r>
              <a:rPr lang="ru-RU" sz="2200" dirty="0">
                <a:latin typeface="AvantGardeGothicCTTman"/>
                <a:cs typeface="Times New Roman" pitchFamily="18" charset="0"/>
              </a:rPr>
              <a:t>удобное и оперативное обслуживание ученика в столовой с применением </a:t>
            </a:r>
            <a:r>
              <a:rPr lang="ru-RU" sz="2200" dirty="0">
                <a:solidFill>
                  <a:srgbClr val="0070C0"/>
                </a:solidFill>
                <a:latin typeface="AvantGardeGothicCTTman"/>
                <a:cs typeface="Times New Roman" pitchFamily="18" charset="0"/>
              </a:rPr>
              <a:t>платежного терминала, электронной карты школьника и безналичной системы оплаты</a:t>
            </a:r>
            <a:r>
              <a:rPr lang="ru-RU" sz="2200" dirty="0">
                <a:latin typeface="AvantGardeGothicCTTman"/>
                <a:cs typeface="Times New Roman" pitchFamily="18" charset="0"/>
              </a:rPr>
              <a:t>. Данный компонент позволяет осуществлять целевое использование и контроль денежных средств, выделяемых родителями на питание </a:t>
            </a:r>
            <a:r>
              <a:rPr lang="ru-RU" sz="2200" dirty="0" smtClean="0">
                <a:latin typeface="AvantGardeGothicCTTman"/>
                <a:cs typeface="Times New Roman" pitchFamily="18" charset="0"/>
              </a:rPr>
              <a:t>учеников. Комплекс </a:t>
            </a:r>
            <a:r>
              <a:rPr lang="ru-RU" sz="2200" dirty="0">
                <a:latin typeface="AvantGardeGothicCTTman"/>
                <a:cs typeface="Times New Roman" pitchFamily="18" charset="0"/>
              </a:rPr>
              <a:t>оборудования </a:t>
            </a:r>
            <a:r>
              <a:rPr lang="ru-RU" sz="2200" dirty="0" smtClean="0">
                <a:latin typeface="AvantGardeGothicCTTman"/>
                <a:cs typeface="Times New Roman" pitchFamily="18" charset="0"/>
              </a:rPr>
              <a:t>включает </a:t>
            </a:r>
            <a:r>
              <a:rPr lang="ru-RU" sz="2200" dirty="0">
                <a:latin typeface="AvantGardeGothicCTTman"/>
                <a:cs typeface="Times New Roman" pitchFamily="18" charset="0"/>
              </a:rPr>
              <a:t>в себя автоматизированное рабочее место кассира для приёма наличных денег и зачисления их на карты школьников, специализированную пыле-</a:t>
            </a:r>
            <a:r>
              <a:rPr lang="ru-RU" sz="2200" dirty="0" err="1">
                <a:latin typeface="AvantGardeGothicCTTman"/>
                <a:cs typeface="Times New Roman" pitchFamily="18" charset="0"/>
              </a:rPr>
              <a:t>влаго</a:t>
            </a:r>
            <a:r>
              <a:rPr lang="ru-RU" sz="2200" dirty="0">
                <a:latin typeface="AvantGardeGothicCTTman"/>
                <a:cs typeface="Times New Roman" pitchFamily="18" charset="0"/>
              </a:rPr>
              <a:t> защищенную панель ввода информации для продавца, а также устройства для считывания карт, печати чека и передачи данных на сервер системы.</a:t>
            </a:r>
          </a:p>
        </p:txBody>
      </p:sp>
      <p:pic>
        <p:nvPicPr>
          <p:cNvPr id="4" name="Picture 2" descr="F:\Ekectrolab\Проекты Electrolab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83671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8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7636" y="836712"/>
            <a:ext cx="7024744" cy="106213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AvantGardeGothicCTTman"/>
                <a:cs typeface="Times New Roman" pitchFamily="18" charset="0"/>
              </a:rPr>
              <a:t>Компонент «Электронный </a:t>
            </a:r>
            <a:r>
              <a:rPr lang="ru-RU" sz="3200" b="1" dirty="0" smtClean="0">
                <a:solidFill>
                  <a:srgbClr val="FF0000"/>
                </a:solidFill>
                <a:latin typeface="AvantGardeGothicCTTman"/>
                <a:cs typeface="Times New Roman" pitchFamily="18" charset="0"/>
              </a:rPr>
              <a:t>журнал и дневник» </a:t>
            </a:r>
            <a:endParaRPr lang="ru-RU" sz="3200" dirty="0">
              <a:latin typeface="AvantGardeGothicCTTman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/>
          </a:bodyPr>
          <a:lstStyle/>
          <a:p>
            <a:pPr marL="68580" lvl="0" indent="0">
              <a:buNone/>
            </a:pPr>
            <a:r>
              <a:rPr lang="ru-RU" sz="2800" dirty="0" smtClean="0">
                <a:latin typeface="AvantGardeGothicCTTman"/>
                <a:cs typeface="Times New Roman" pitchFamily="18" charset="0"/>
              </a:rPr>
              <a:t>Электронный </a:t>
            </a:r>
            <a:r>
              <a:rPr lang="ru-RU" sz="2800" dirty="0">
                <a:latin typeface="AvantGardeGothicCTTman"/>
                <a:cs typeface="Times New Roman" pitchFamily="18" charset="0"/>
              </a:rPr>
              <a:t>дневник и журнал </a:t>
            </a:r>
            <a:r>
              <a:rPr lang="ru-RU" sz="2800" dirty="0" smtClean="0">
                <a:latin typeface="AvantGardeGothicCTTman"/>
                <a:cs typeface="Times New Roman" pitchFamily="18" charset="0"/>
              </a:rPr>
              <a:t>имеют возможность </a:t>
            </a:r>
            <a:r>
              <a:rPr lang="ru-RU" sz="2800" dirty="0">
                <a:latin typeface="AvantGardeGothicCTTman"/>
                <a:cs typeface="Times New Roman" pitchFamily="18" charset="0"/>
              </a:rPr>
              <a:t>формирования статистики по заданным параметрам, как на уровне школы, так и на уровне района (в будущем). </a:t>
            </a:r>
          </a:p>
        </p:txBody>
      </p:sp>
      <p:pic>
        <p:nvPicPr>
          <p:cNvPr id="4" name="Picture 2" descr="F:\Ekectrolab\Проекты Electrolab\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836712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24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239</TotalTime>
  <Words>731</Words>
  <Application>Microsoft Office PowerPoint</Application>
  <PresentationFormat>Экран (4:3)</PresentationFormat>
  <Paragraphs>50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Остин</vt:lpstr>
      <vt:lpstr>Введение электронного документооборота в образовательных учреждениях Кыргызстана</vt:lpstr>
      <vt:lpstr>Проект «Электронный документооборот  в школах Кыргызстана»</vt:lpstr>
      <vt:lpstr>Проект «Электронный документооборот  в образовательных учреждениях Кыргызстана»</vt:lpstr>
      <vt:lpstr>Для чего нужен проект?</vt:lpstr>
      <vt:lpstr>Электронная карта школьника</vt:lpstr>
      <vt:lpstr>Где будет реализован проект?</vt:lpstr>
      <vt:lpstr>Компоненты проекта</vt:lpstr>
      <vt:lpstr>Компонент «Электронный буфет» </vt:lpstr>
      <vt:lpstr>Компонент «Электронный журнал и дневник» </vt:lpstr>
      <vt:lpstr>Компонент «Электронный архив» </vt:lpstr>
      <vt:lpstr>Компонент «Видеонаблюдение» </vt:lpstr>
      <vt:lpstr>Компонент  «Общеобразовательный сайт» </vt:lpstr>
      <vt:lpstr>Компонент «Применение планшетов и интерактивной доски для обучения учащихся» </vt:lpstr>
      <vt:lpstr>Компонент «Создание электронных учебников и интерактивных уроков»</vt:lpstr>
      <vt:lpstr>Компонент «Обучение преподавателей и школьников»</vt:lpstr>
      <vt:lpstr>Компонент «Установка и техническое обслуживание» </vt:lpstr>
      <vt:lpstr>Компонент «Школьное радио и телевидение»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30</cp:revision>
  <dcterms:created xsi:type="dcterms:W3CDTF">2015-03-30T04:02:31Z</dcterms:created>
  <dcterms:modified xsi:type="dcterms:W3CDTF">2015-05-07T07:50:15Z</dcterms:modified>
</cp:coreProperties>
</file>